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2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71"/>
  </p:normalViewPr>
  <p:slideViewPr>
    <p:cSldViewPr snapToGrid="0" snapToObjects="1">
      <p:cViewPr varScale="1">
        <p:scale>
          <a:sx n="76" d="100"/>
          <a:sy n="76" d="100"/>
        </p:scale>
        <p:origin x="216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4B7802-9996-0041-A156-32D855B445A7}" type="datetimeFigureOut">
              <a:rPr lang="en-US" smtClean="0"/>
              <a:t>7/13/20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1B74A0-64BE-5949-9896-315F74CC2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70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B74A0-64BE-5949-9896-315F74CC21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7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CCF7678B-00B0-894D-B373-E0485DBA886D}" type="datetimeFigureOut">
              <a:rPr lang="en-US" smtClean="0"/>
              <a:t>7/12/20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70E40A66-12BC-EF49-9635-91D243D32B2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78047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7678B-00B0-894D-B373-E0485DBA886D}" type="datetimeFigureOut">
              <a:rPr lang="en-US" smtClean="0"/>
              <a:t>7/12/20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40A66-12BC-EF49-9635-91D243D32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59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7678B-00B0-894D-B373-E0485DBA886D}" type="datetimeFigureOut">
              <a:rPr lang="en-US" smtClean="0"/>
              <a:t>7/12/20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40A66-12BC-EF49-9635-91D243D32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376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7678B-00B0-894D-B373-E0485DBA886D}" type="datetimeFigureOut">
              <a:rPr lang="en-US" smtClean="0"/>
              <a:t>7/12/20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40A66-12BC-EF49-9635-91D243D32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544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7678B-00B0-894D-B373-E0485DBA886D}" type="datetimeFigureOut">
              <a:rPr lang="en-US" smtClean="0"/>
              <a:t>7/12/20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40A66-12BC-EF49-9635-91D243D32B2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010455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7678B-00B0-894D-B373-E0485DBA886D}" type="datetimeFigureOut">
              <a:rPr lang="en-US" smtClean="0"/>
              <a:t>7/12/20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40A66-12BC-EF49-9635-91D243D32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609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7678B-00B0-894D-B373-E0485DBA886D}" type="datetimeFigureOut">
              <a:rPr lang="en-US" smtClean="0"/>
              <a:t>7/12/20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40A66-12BC-EF49-9635-91D243D32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736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7678B-00B0-894D-B373-E0485DBA886D}" type="datetimeFigureOut">
              <a:rPr lang="en-US" smtClean="0"/>
              <a:t>7/12/20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40A66-12BC-EF49-9635-91D243D32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696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7678B-00B0-894D-B373-E0485DBA886D}" type="datetimeFigureOut">
              <a:rPr lang="en-US" smtClean="0"/>
              <a:t>7/12/20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40A66-12BC-EF49-9635-91D243D32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221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7678B-00B0-894D-B373-E0485DBA886D}" type="datetimeFigureOut">
              <a:rPr lang="en-US" smtClean="0"/>
              <a:t>7/12/20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40A66-12BC-EF49-9635-91D243D32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038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7678B-00B0-894D-B373-E0485DBA886D}" type="datetimeFigureOut">
              <a:rPr lang="en-US" smtClean="0"/>
              <a:t>7/12/20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40A66-12BC-EF49-9635-91D243D32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25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CCF7678B-00B0-894D-B373-E0485DBA886D}" type="datetimeFigureOut">
              <a:rPr lang="en-US" smtClean="0"/>
              <a:t>7/12/20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70E40A66-12BC-EF49-9635-91D243D32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421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3" r:id="rId1"/>
    <p:sldLayoutId id="2147484224" r:id="rId2"/>
    <p:sldLayoutId id="2147484225" r:id="rId3"/>
    <p:sldLayoutId id="2147484226" r:id="rId4"/>
    <p:sldLayoutId id="2147484227" r:id="rId5"/>
    <p:sldLayoutId id="2147484228" r:id="rId6"/>
    <p:sldLayoutId id="2147484229" r:id="rId7"/>
    <p:sldLayoutId id="2147484230" r:id="rId8"/>
    <p:sldLayoutId id="2147484231" r:id="rId9"/>
    <p:sldLayoutId id="2147484232" r:id="rId10"/>
    <p:sldLayoutId id="21474842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6" Type="http://schemas.openxmlformats.org/officeDocument/2006/relationships/image" Target="../media/image14.tiff"/><Relationship Id="rId7" Type="http://schemas.openxmlformats.org/officeDocument/2006/relationships/image" Target="../media/image15.tiff"/><Relationship Id="rId8" Type="http://schemas.openxmlformats.org/officeDocument/2006/relationships/image" Target="../media/image16.tiff"/><Relationship Id="rId9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374639"/>
            <a:ext cx="9418320" cy="4041648"/>
          </a:xfrm>
        </p:spPr>
        <p:txBody>
          <a:bodyPr/>
          <a:lstStyle/>
          <a:p>
            <a:r>
              <a:rPr lang="en-US" smtClean="0"/>
              <a:t>Bank Marketing   Case </a:t>
            </a:r>
            <a:r>
              <a:rPr lang="en-US" dirty="0" smtClean="0"/>
              <a:t>Study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Alexandra Keamy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20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783" y="660881"/>
            <a:ext cx="7673669" cy="4949413"/>
          </a:xfrm>
        </p:spPr>
      </p:pic>
    </p:spTree>
    <p:extLst>
      <p:ext uri="{BB962C8B-B14F-4D97-AF65-F5344CB8AC3E}">
        <p14:creationId xmlns:p14="http://schemas.microsoft.com/office/powerpoint/2010/main" val="190256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2" y="4351900"/>
            <a:ext cx="10958298" cy="20719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74" y="194699"/>
            <a:ext cx="10388455" cy="415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44" y="360570"/>
            <a:ext cx="10230678" cy="45559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48070" y="4399721"/>
            <a:ext cx="2994991" cy="516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0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Relationship Between Dependent and Independent Variables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264" y="1895164"/>
            <a:ext cx="7797800" cy="2336800"/>
          </a:xfrm>
        </p:spPr>
      </p:pic>
      <p:sp>
        <p:nvSpPr>
          <p:cNvPr id="5" name="TextBox 4"/>
          <p:cNvSpPr txBox="1"/>
          <p:nvPr/>
        </p:nvSpPr>
        <p:spPr>
          <a:xfrm>
            <a:off x="638868" y="4545495"/>
            <a:ext cx="10315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emp.var.rate</a:t>
            </a:r>
            <a:r>
              <a:rPr lang="en-US" dirty="0"/>
              <a:t>, </a:t>
            </a:r>
            <a:r>
              <a:rPr lang="en-US" dirty="0" err="1"/>
              <a:t>cons.price.idx</a:t>
            </a:r>
            <a:r>
              <a:rPr lang="en-US" dirty="0"/>
              <a:t>, euribor3m, and </a:t>
            </a:r>
            <a:r>
              <a:rPr lang="en-US" dirty="0" err="1"/>
              <a:t>nr.employed</a:t>
            </a:r>
            <a:r>
              <a:rPr lang="en-US" dirty="0"/>
              <a:t> seem to </a:t>
            </a:r>
            <a:r>
              <a:rPr lang="en-US" dirty="0" smtClean="0"/>
              <a:t>be the most correlated </a:t>
            </a:r>
            <a:r>
              <a:rPr lang="en-US" dirty="0"/>
              <a:t>with y.</a:t>
            </a:r>
          </a:p>
        </p:txBody>
      </p:sp>
    </p:spTree>
    <p:extLst>
      <p:ext uri="{BB962C8B-B14F-4D97-AF65-F5344CB8AC3E}">
        <p14:creationId xmlns:p14="http://schemas.microsoft.com/office/powerpoint/2010/main" val="161044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17" y="62403"/>
            <a:ext cx="4956313" cy="1577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3794"/>
            <a:ext cx="5313357" cy="17380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417" y="3665666"/>
            <a:ext cx="4956313" cy="16589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9157" y="0"/>
            <a:ext cx="5260347" cy="17206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0939" y="1783794"/>
            <a:ext cx="5313356" cy="17380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0113" y="3584927"/>
            <a:ext cx="5318404" cy="17396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3357" y="5381488"/>
            <a:ext cx="5318404" cy="14242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985" y="5381488"/>
            <a:ext cx="4354147" cy="142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</a:t>
            </a:r>
            <a:r>
              <a:rPr lang="en-US" dirty="0" err="1"/>
              <a:t>ModelPrediction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Chose precision and f1 as metrics for evaluating the models.</a:t>
            </a:r>
          </a:p>
          <a:p>
            <a:r>
              <a:rPr lang="en-US" dirty="0" err="1" smtClean="0"/>
              <a:t>ModelPrediction</a:t>
            </a:r>
            <a:r>
              <a:rPr lang="en-US" dirty="0" smtClean="0"/>
              <a:t> had a very low precision and F1.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946" y="3323166"/>
            <a:ext cx="6064954" cy="129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6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of Models: Preparing Data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Standardized numeric features</a:t>
            </a:r>
          </a:p>
          <a:p>
            <a:r>
              <a:rPr lang="en-US" dirty="0" smtClean="0"/>
              <a:t>Replaced yes/no with 1/0</a:t>
            </a:r>
          </a:p>
          <a:p>
            <a:r>
              <a:rPr lang="en-US" dirty="0" smtClean="0"/>
              <a:t>Created dummies for categorical variables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632" y="4004468"/>
            <a:ext cx="8102600" cy="1790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067" y="1422400"/>
            <a:ext cx="4875445" cy="126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7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 Data into Train/Test (80/20)</a:t>
            </a:r>
          </a:p>
          <a:p>
            <a:r>
              <a:rPr lang="en-US" dirty="0" err="1" smtClean="0"/>
              <a:t>Upsampled</a:t>
            </a:r>
            <a:r>
              <a:rPr lang="en-US" dirty="0" smtClean="0"/>
              <a:t> minority class to deal with class imbalance.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952" y="3157801"/>
            <a:ext cx="3378272" cy="154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and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Models Chosen: Logistic Regression, Decision Trees, Random Forest, K-Nearest Neighbors, and Gradient Boosting.</a:t>
            </a:r>
          </a:p>
          <a:p>
            <a:r>
              <a:rPr lang="en-US" dirty="0" smtClean="0"/>
              <a:t>Created a </a:t>
            </a:r>
            <a:r>
              <a:rPr lang="en-US" dirty="0" err="1" smtClean="0"/>
              <a:t>pipeling</a:t>
            </a:r>
            <a:r>
              <a:rPr lang="en-US" dirty="0" smtClean="0"/>
              <a:t> to run a grid search, implement each model, and report model evaluation results.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939" y="3560234"/>
            <a:ext cx="7766807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2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Model and Feature Importance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Random Forest performed the best due to its consistency. </a:t>
            </a:r>
          </a:p>
          <a:p>
            <a:r>
              <a:rPr lang="en-US" dirty="0" smtClean="0"/>
              <a:t>Feature Importance for the Random Forest Algorithm: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1" y="3062182"/>
            <a:ext cx="6156648" cy="325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2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</a:t>
            </a:r>
            <a:r>
              <a:rPr lang="en-US" dirty="0"/>
              <a:t>project aims at analyzing data from a direct marketing campaign of a European Banking </a:t>
            </a:r>
            <a:r>
              <a:rPr lang="en-US" dirty="0" smtClean="0"/>
              <a:t>Institution. </a:t>
            </a:r>
          </a:p>
          <a:p>
            <a:r>
              <a:rPr lang="en-US" dirty="0" smtClean="0"/>
              <a:t>Fixed Term Deposit: </a:t>
            </a:r>
            <a:r>
              <a:rPr lang="en-US" dirty="0"/>
              <a:t>investor </a:t>
            </a:r>
            <a:r>
              <a:rPr lang="en-US" dirty="0" smtClean="0"/>
              <a:t>deposits funds </a:t>
            </a:r>
            <a:r>
              <a:rPr lang="en-US" dirty="0"/>
              <a:t>with a financial institution for a </a:t>
            </a:r>
            <a:r>
              <a:rPr lang="en-US" dirty="0" smtClean="0"/>
              <a:t>period </a:t>
            </a:r>
            <a:r>
              <a:rPr lang="en-US" dirty="0"/>
              <a:t>of time and cannot withdraw the funds until the end of the time period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goals is to be able to predict whether a client will subscribe to a fixed term deposit</a:t>
            </a:r>
            <a:r>
              <a:rPr lang="en-US" dirty="0" smtClean="0"/>
              <a:t>.</a:t>
            </a:r>
          </a:p>
          <a:p>
            <a:r>
              <a:rPr lang="en-US" dirty="0" smtClean="0"/>
              <a:t>Create an accurate and realistic predictive model can help us figure out who to target for the next marketing campaign.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20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strong relationship between the economic variables and the probability that a client will </a:t>
            </a:r>
            <a:r>
              <a:rPr lang="en-US" dirty="0" smtClean="0"/>
              <a:t>subscribe.</a:t>
            </a:r>
          </a:p>
          <a:p>
            <a:r>
              <a:rPr lang="en-US" dirty="0" smtClean="0"/>
              <a:t>A change in employment rate will make people less likely to subscribe (</a:t>
            </a:r>
            <a:r>
              <a:rPr lang="en-IN" dirty="0" err="1" smtClean="0"/>
              <a:t>emp.var.rate</a:t>
            </a:r>
            <a:r>
              <a:rPr lang="en-IN" dirty="0" smtClean="0"/>
              <a:t>).</a:t>
            </a:r>
            <a:endParaRPr lang="en-US" dirty="0" smtClean="0"/>
          </a:p>
          <a:p>
            <a:r>
              <a:rPr lang="en-US" dirty="0" smtClean="0"/>
              <a:t>Target older aged people.</a:t>
            </a:r>
          </a:p>
          <a:p>
            <a:r>
              <a:rPr lang="en-US" dirty="0" smtClean="0"/>
              <a:t>Use cellphone as the means of contact.</a:t>
            </a:r>
          </a:p>
          <a:p>
            <a:r>
              <a:rPr lang="en-US" dirty="0" smtClean="0"/>
              <a:t>Prioritize customers part of previous campaigns.</a:t>
            </a:r>
          </a:p>
        </p:txBody>
      </p:sp>
    </p:spTree>
    <p:extLst>
      <p:ext uri="{BB962C8B-B14F-4D97-AF65-F5344CB8AC3E}">
        <p14:creationId xmlns:p14="http://schemas.microsoft.com/office/powerpoint/2010/main" val="187911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-156229"/>
            <a:ext cx="9692640" cy="1325562"/>
          </a:xfrm>
        </p:spPr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5779" y="1375281"/>
            <a:ext cx="8595360" cy="4351337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data in its raw form contains 22 columns and 41,188 rows. </a:t>
            </a:r>
            <a:endParaRPr lang="en-US" dirty="0" smtClean="0"/>
          </a:p>
          <a:p>
            <a:r>
              <a:rPr lang="en-US" dirty="0" smtClean="0"/>
              <a:t>Data is from a European Banking Institution.</a:t>
            </a:r>
          </a:p>
          <a:p>
            <a:r>
              <a:rPr lang="en-US" dirty="0" smtClean="0"/>
              <a:t>Comprised of client information, previous contact information, and economic factors.</a:t>
            </a:r>
          </a:p>
          <a:p>
            <a:r>
              <a:rPr lang="en-US" dirty="0" smtClean="0"/>
              <a:t>Outcome </a:t>
            </a:r>
            <a:r>
              <a:rPr lang="en-US" dirty="0"/>
              <a:t>of </a:t>
            </a:r>
            <a:r>
              <a:rPr lang="en-US" dirty="0" smtClean="0"/>
              <a:t>interest: y</a:t>
            </a:r>
          </a:p>
          <a:p>
            <a:pPr lvl="1"/>
            <a:r>
              <a:rPr lang="en-US" dirty="0" smtClean="0"/>
              <a:t>Binary </a:t>
            </a:r>
            <a:r>
              <a:rPr lang="en-US" dirty="0"/>
              <a:t>variables which states whether a client subscribed to a term </a:t>
            </a:r>
            <a:r>
              <a:rPr lang="en-US" dirty="0" smtClean="0"/>
              <a:t>deposit.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08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54737" y="2228574"/>
            <a:ext cx="8595360" cy="4351337"/>
          </a:xfrm>
        </p:spPr>
        <p:txBody>
          <a:bodyPr/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/>
              <a:t>Removed all redundant information from the dataset.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/>
              <a:t>Included only relevant columns.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/>
              <a:t>Checked to see if any features had only 1 unique value.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/>
              <a:t>Addressed </a:t>
            </a:r>
            <a:r>
              <a:rPr lang="en-US" dirty="0" err="1" smtClean="0"/>
              <a:t>missingness</a:t>
            </a:r>
            <a:r>
              <a:rPr lang="en-US" dirty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406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Removing Redundant Information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218" y="2607734"/>
            <a:ext cx="5386090" cy="2226469"/>
          </a:xfrm>
        </p:spPr>
      </p:pic>
    </p:spTree>
    <p:extLst>
      <p:ext uri="{BB962C8B-B14F-4D97-AF65-F5344CB8AC3E}">
        <p14:creationId xmlns:p14="http://schemas.microsoft.com/office/powerpoint/2010/main" val="40696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Included only relevant </a:t>
            </a:r>
            <a:r>
              <a:rPr lang="en-US" dirty="0" smtClean="0"/>
              <a:t>columns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Removed </a:t>
            </a:r>
            <a:r>
              <a:rPr lang="en-US" dirty="0"/>
              <a:t>'duration' because we will not know the length of the call until the end of the call.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duration column will skew our model </a:t>
            </a:r>
            <a:r>
              <a:rPr lang="en-US" dirty="0" smtClean="0"/>
              <a:t>because </a:t>
            </a:r>
            <a:r>
              <a:rPr lang="en-US" dirty="0"/>
              <a:t>it is heavily correlated with outcome so we will not use for our </a:t>
            </a:r>
            <a:r>
              <a:rPr lang="en-US" dirty="0" smtClean="0"/>
              <a:t>prediction </a:t>
            </a:r>
            <a:r>
              <a:rPr lang="en-US" dirty="0"/>
              <a:t>model.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433" y="4004468"/>
            <a:ext cx="70358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3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688" y="922351"/>
            <a:ext cx="8491728" cy="1237753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/>
              <a:t>Checked to see if any features had only 1 unique value.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feature had at least 2 unique values.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633" y="2438400"/>
            <a:ext cx="2530670" cy="42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2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Addressed </a:t>
            </a:r>
            <a:r>
              <a:rPr lang="en-US" dirty="0" err="1" smtClean="0"/>
              <a:t>Missingness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dirty="0"/>
              <a:t>this dataset, there are no </a:t>
            </a:r>
            <a:r>
              <a:rPr lang="en-US" dirty="0" err="1"/>
              <a:t>NaN</a:t>
            </a:r>
            <a:r>
              <a:rPr lang="en-US" dirty="0"/>
              <a:t> values that exist. However, these values are listed as 'unknown'. </a:t>
            </a:r>
            <a:endParaRPr lang="en-US" dirty="0" smtClean="0"/>
          </a:p>
          <a:p>
            <a:r>
              <a:rPr lang="en-US" dirty="0"/>
              <a:t>Housing and loan have the same number of unknown. After checking these indexes, those who didn't fill out the loan question also </a:t>
            </a:r>
            <a:r>
              <a:rPr lang="en-US" dirty="0" smtClean="0"/>
              <a:t>didn’t </a:t>
            </a:r>
            <a:r>
              <a:rPr lang="en-US" dirty="0"/>
              <a:t>fill out the housing question. We can remove the unknowns for both housing and loan</a:t>
            </a:r>
            <a:r>
              <a:rPr lang="en-US" dirty="0" smtClean="0"/>
              <a:t>.</a:t>
            </a:r>
          </a:p>
          <a:p>
            <a:r>
              <a:rPr lang="en-US" dirty="0" smtClean="0"/>
              <a:t>Due </a:t>
            </a:r>
            <a:r>
              <a:rPr lang="en-US" dirty="0"/>
              <a:t>to the lack of variation that </a:t>
            </a:r>
            <a:r>
              <a:rPr lang="en-US" dirty="0" smtClean="0"/>
              <a:t>exists in the default column, </a:t>
            </a:r>
            <a:r>
              <a:rPr lang="en-US" dirty="0"/>
              <a:t>it does not seem to be a very informative feature so I </a:t>
            </a:r>
            <a:r>
              <a:rPr lang="en-US" dirty="0" smtClean="0"/>
              <a:t>removed </a:t>
            </a:r>
            <a:r>
              <a:rPr lang="en-US" dirty="0"/>
              <a:t>this column</a:t>
            </a:r>
            <a:r>
              <a:rPr lang="en-US" dirty="0" smtClean="0"/>
              <a:t>.</a:t>
            </a:r>
          </a:p>
          <a:p>
            <a:r>
              <a:rPr lang="en-US" dirty="0" smtClean="0"/>
              <a:t>Used insight from age and job to fill unknowns in the education column.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10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Descriptive Statistics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2197381"/>
            <a:ext cx="8594725" cy="2598175"/>
          </a:xfrm>
        </p:spPr>
      </p:pic>
    </p:spTree>
    <p:extLst>
      <p:ext uri="{BB962C8B-B14F-4D97-AF65-F5344CB8AC3E}">
        <p14:creationId xmlns:p14="http://schemas.microsoft.com/office/powerpoint/2010/main" val="154365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916</TotalTime>
  <Words>474</Words>
  <Application>Microsoft Macintosh PowerPoint</Application>
  <PresentationFormat>Widescreen</PresentationFormat>
  <Paragraphs>55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Century Schoolbook</vt:lpstr>
      <vt:lpstr>Wingdings 2</vt:lpstr>
      <vt:lpstr>Arial</vt:lpstr>
      <vt:lpstr>View</vt:lpstr>
      <vt:lpstr>Bank Marketing   Case Study</vt:lpstr>
      <vt:lpstr>Objective</vt:lpstr>
      <vt:lpstr>Data</vt:lpstr>
      <vt:lpstr>Data Cleaning</vt:lpstr>
      <vt:lpstr>Removing Redundant Information</vt:lpstr>
      <vt:lpstr>Included only relevant columns</vt:lpstr>
      <vt:lpstr>Checked to see if any features had only 1 unique value. </vt:lpstr>
      <vt:lpstr>Addressed Missingness </vt:lpstr>
      <vt:lpstr>Descriptive Statistics</vt:lpstr>
      <vt:lpstr>PowerPoint Presentation</vt:lpstr>
      <vt:lpstr>PowerPoint Presentation</vt:lpstr>
      <vt:lpstr>PowerPoint Presentation</vt:lpstr>
      <vt:lpstr>Relationship Between Dependent and Independent Variables</vt:lpstr>
      <vt:lpstr>PowerPoint Presentation</vt:lpstr>
      <vt:lpstr>Evaluating ModelPrediction </vt:lpstr>
      <vt:lpstr>Implementation of Models: Preparing Data</vt:lpstr>
      <vt:lpstr>Data Prep Continued</vt:lpstr>
      <vt:lpstr>Implementation and Results</vt:lpstr>
      <vt:lpstr>Best Model and Feature Importance</vt:lpstr>
      <vt:lpstr>Conclusion 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Marketing   Case Study</dc:title>
  <dc:creator>Microsoft Office User</dc:creator>
  <cp:lastModifiedBy>Microsoft Office User</cp:lastModifiedBy>
  <cp:revision>10</cp:revision>
  <dcterms:created xsi:type="dcterms:W3CDTF">2020-07-13T01:35:22Z</dcterms:created>
  <dcterms:modified xsi:type="dcterms:W3CDTF">2020-07-13T16:52:04Z</dcterms:modified>
</cp:coreProperties>
</file>